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80" d="100"/>
          <a:sy n="80" d="100"/>
        </p:scale>
        <p:origin x="-642" y="-48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63AE-B22D-460E-9F3F-FB6D62C68AE6}" type="datetimeFigureOut">
              <a:rPr kumimoji="1" lang="ja-JP" altLang="en-US" smtClean="0"/>
              <a:t>2013/11/23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E9DD-131F-493D-9D30-B7D08D9C4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0306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63AE-B22D-460E-9F3F-FB6D62C68AE6}" type="datetimeFigureOut">
              <a:rPr kumimoji="1" lang="ja-JP" altLang="en-US" smtClean="0"/>
              <a:t>2013/11/23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E9DD-131F-493D-9D30-B7D08D9C4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167490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63AE-B22D-460E-9F3F-FB6D62C68AE6}" type="datetimeFigureOut">
              <a:rPr kumimoji="1" lang="ja-JP" altLang="en-US" smtClean="0"/>
              <a:t>2013/11/23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E9DD-131F-493D-9D30-B7D08D9C4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39361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63AE-B22D-460E-9F3F-FB6D62C68AE6}" type="datetimeFigureOut">
              <a:rPr kumimoji="1" lang="ja-JP" altLang="en-US" smtClean="0"/>
              <a:t>2013/11/23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E9DD-131F-493D-9D30-B7D08D9C4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635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63AE-B22D-460E-9F3F-FB6D62C68AE6}" type="datetimeFigureOut">
              <a:rPr kumimoji="1" lang="ja-JP" altLang="en-US" smtClean="0"/>
              <a:t>2013/11/23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E9DD-131F-493D-9D30-B7D08D9C4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221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63AE-B22D-460E-9F3F-FB6D62C68AE6}" type="datetimeFigureOut">
              <a:rPr kumimoji="1" lang="ja-JP" altLang="en-US" smtClean="0"/>
              <a:t>2013/11/23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E9DD-131F-493D-9D30-B7D08D9C4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356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63AE-B22D-460E-9F3F-FB6D62C68AE6}" type="datetimeFigureOut">
              <a:rPr kumimoji="1" lang="ja-JP" altLang="en-US" smtClean="0"/>
              <a:t>2013/11/23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E9DD-131F-493D-9D30-B7D08D9C4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8275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63AE-B22D-460E-9F3F-FB6D62C68AE6}" type="datetimeFigureOut">
              <a:rPr kumimoji="1" lang="ja-JP" altLang="en-US" smtClean="0"/>
              <a:t>2013/11/23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E9DD-131F-493D-9D30-B7D08D9C4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996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63AE-B22D-460E-9F3F-FB6D62C68AE6}" type="datetimeFigureOut">
              <a:rPr kumimoji="1" lang="ja-JP" altLang="en-US" smtClean="0"/>
              <a:t>2013/11/23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E9DD-131F-493D-9D30-B7D08D9C4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1615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63AE-B22D-460E-9F3F-FB6D62C68AE6}" type="datetimeFigureOut">
              <a:rPr kumimoji="1" lang="ja-JP" altLang="en-US" smtClean="0"/>
              <a:t>2013/11/23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E9DD-131F-493D-9D30-B7D08D9C4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8536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D63AE-B22D-460E-9F3F-FB6D62C68AE6}" type="datetimeFigureOut">
              <a:rPr kumimoji="1" lang="ja-JP" altLang="en-US" smtClean="0"/>
              <a:t>2013/11/23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E7E9DD-131F-493D-9D30-B7D08D9C4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90808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D63AE-B22D-460E-9F3F-FB6D62C68AE6}" type="datetimeFigureOut">
              <a:rPr kumimoji="1" lang="ja-JP" altLang="en-US" smtClean="0"/>
              <a:t>2013/11/23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E7E9DD-131F-493D-9D30-B7D08D9C44F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3094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36104" y="2349376"/>
            <a:ext cx="360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96144" y="2349376"/>
            <a:ext cx="57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□</a:t>
            </a:r>
          </a:p>
        </p:txBody>
      </p:sp>
      <p:sp>
        <p:nvSpPr>
          <p:cNvPr id="6" name="正方形/長方形 5"/>
          <p:cNvSpPr/>
          <p:nvPr/>
        </p:nvSpPr>
        <p:spPr>
          <a:xfrm>
            <a:off x="1272208" y="2349376"/>
            <a:ext cx="93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I0002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08416" y="2349376"/>
            <a:ext cx="129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品目</a:t>
            </a:r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3504560" y="2349376"/>
            <a:ext cx="93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434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440664" y="2349376"/>
            <a:ext cx="93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434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" name="正方形/長方形 9"/>
          <p:cNvSpPr/>
          <p:nvPr/>
        </p:nvSpPr>
        <p:spPr>
          <a:xfrm>
            <a:off x="5376768" y="2349376"/>
            <a:ext cx="93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正方形/長方形 10"/>
          <p:cNvSpPr/>
          <p:nvPr/>
        </p:nvSpPr>
        <p:spPr>
          <a:xfrm>
            <a:off x="6312872" y="2349376"/>
            <a:ext cx="93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7248872" y="2349376"/>
            <a:ext cx="2015778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</a:t>
            </a:r>
          </a:p>
        </p:txBody>
      </p:sp>
      <p:sp>
        <p:nvSpPr>
          <p:cNvPr id="13" name="正方形/長方形 12"/>
          <p:cNvSpPr/>
          <p:nvPr/>
        </p:nvSpPr>
        <p:spPr>
          <a:xfrm>
            <a:off x="336104" y="2565424"/>
            <a:ext cx="360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696144" y="2565424"/>
            <a:ext cx="57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□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1272208" y="2565424"/>
            <a:ext cx="93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I0003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2208416" y="2565424"/>
            <a:ext cx="129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品目</a:t>
            </a:r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C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7" name="正方形/長方形 16"/>
          <p:cNvSpPr/>
          <p:nvPr/>
        </p:nvSpPr>
        <p:spPr>
          <a:xfrm>
            <a:off x="3504560" y="2565424"/>
            <a:ext cx="93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100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8" name="正方形/長方形 17"/>
          <p:cNvSpPr/>
          <p:nvPr/>
        </p:nvSpPr>
        <p:spPr>
          <a:xfrm>
            <a:off x="4440664" y="2565424"/>
            <a:ext cx="93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110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5376768" y="2565424"/>
            <a:ext cx="93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10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6312872" y="2565424"/>
            <a:ext cx="93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7248872" y="2565424"/>
            <a:ext cx="2015778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</a:t>
            </a:r>
          </a:p>
        </p:txBody>
      </p:sp>
      <p:sp>
        <p:nvSpPr>
          <p:cNvPr id="22" name="正方形/長方形 21"/>
          <p:cNvSpPr/>
          <p:nvPr/>
        </p:nvSpPr>
        <p:spPr>
          <a:xfrm>
            <a:off x="336104" y="2781424"/>
            <a:ext cx="360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3" name="正方形/長方形 22"/>
          <p:cNvSpPr/>
          <p:nvPr/>
        </p:nvSpPr>
        <p:spPr>
          <a:xfrm>
            <a:off x="696144" y="2781424"/>
            <a:ext cx="57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□</a:t>
            </a:r>
          </a:p>
        </p:txBody>
      </p:sp>
      <p:sp>
        <p:nvSpPr>
          <p:cNvPr id="24" name="正方形/長方形 23"/>
          <p:cNvSpPr/>
          <p:nvPr/>
        </p:nvSpPr>
        <p:spPr>
          <a:xfrm>
            <a:off x="1272208" y="2781424"/>
            <a:ext cx="93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I0004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2208416" y="2781424"/>
            <a:ext cx="129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品目</a:t>
            </a:r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D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6" name="正方形/長方形 25"/>
          <p:cNvSpPr/>
          <p:nvPr/>
        </p:nvSpPr>
        <p:spPr>
          <a:xfrm>
            <a:off x="3504560" y="2781424"/>
            <a:ext cx="93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203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7" name="正方形/長方形 26"/>
          <p:cNvSpPr/>
          <p:nvPr/>
        </p:nvSpPr>
        <p:spPr>
          <a:xfrm>
            <a:off x="4440664" y="2781424"/>
            <a:ext cx="93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205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8" name="正方形/長方形 27"/>
          <p:cNvSpPr/>
          <p:nvPr/>
        </p:nvSpPr>
        <p:spPr>
          <a:xfrm>
            <a:off x="5376768" y="2781424"/>
            <a:ext cx="93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2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29" name="正方形/長方形 28"/>
          <p:cNvSpPr/>
          <p:nvPr/>
        </p:nvSpPr>
        <p:spPr>
          <a:xfrm>
            <a:off x="6312872" y="2781424"/>
            <a:ext cx="93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0" name="正方形/長方形 29"/>
          <p:cNvSpPr/>
          <p:nvPr/>
        </p:nvSpPr>
        <p:spPr>
          <a:xfrm>
            <a:off x="7248872" y="2781424"/>
            <a:ext cx="2015778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</a:t>
            </a:r>
          </a:p>
        </p:txBody>
      </p:sp>
      <p:sp>
        <p:nvSpPr>
          <p:cNvPr id="31" name="正方形/長方形 30"/>
          <p:cNvSpPr/>
          <p:nvPr/>
        </p:nvSpPr>
        <p:spPr>
          <a:xfrm>
            <a:off x="336104" y="2133352"/>
            <a:ext cx="360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○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2" name="正方形/長方形 31"/>
          <p:cNvSpPr/>
          <p:nvPr/>
        </p:nvSpPr>
        <p:spPr>
          <a:xfrm>
            <a:off x="696144" y="2133352"/>
            <a:ext cx="57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□</a:t>
            </a:r>
          </a:p>
        </p:txBody>
      </p:sp>
      <p:sp>
        <p:nvSpPr>
          <p:cNvPr id="33" name="正方形/長方形 32"/>
          <p:cNvSpPr/>
          <p:nvPr/>
        </p:nvSpPr>
        <p:spPr>
          <a:xfrm>
            <a:off x="1272208" y="2133352"/>
            <a:ext cx="93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I0001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208416" y="2133352"/>
            <a:ext cx="129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品目</a:t>
            </a:r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5" name="正方形/長方形 34"/>
          <p:cNvSpPr/>
          <p:nvPr/>
        </p:nvSpPr>
        <p:spPr>
          <a:xfrm>
            <a:off x="3504560" y="2133352"/>
            <a:ext cx="93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511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6" name="正方形/長方形 35"/>
          <p:cNvSpPr/>
          <p:nvPr/>
        </p:nvSpPr>
        <p:spPr>
          <a:xfrm>
            <a:off x="4440664" y="2133352"/>
            <a:ext cx="93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512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7" name="正方形/長方形 36"/>
          <p:cNvSpPr/>
          <p:nvPr/>
        </p:nvSpPr>
        <p:spPr>
          <a:xfrm>
            <a:off x="5376768" y="2133352"/>
            <a:ext cx="93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8" name="正方形/長方形 37"/>
          <p:cNvSpPr/>
          <p:nvPr/>
        </p:nvSpPr>
        <p:spPr>
          <a:xfrm>
            <a:off x="6312872" y="2133352"/>
            <a:ext cx="93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9" name="正方形/長方形 38"/>
          <p:cNvSpPr/>
          <p:nvPr/>
        </p:nvSpPr>
        <p:spPr>
          <a:xfrm>
            <a:off x="7248872" y="2133352"/>
            <a:ext cx="2015778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</a:t>
            </a:r>
          </a:p>
        </p:txBody>
      </p:sp>
      <p:sp>
        <p:nvSpPr>
          <p:cNvPr id="40" name="正方形/長方形 39"/>
          <p:cNvSpPr/>
          <p:nvPr/>
        </p:nvSpPr>
        <p:spPr>
          <a:xfrm>
            <a:off x="336104" y="1917328"/>
            <a:ext cx="360000" cy="2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1" name="正方形/長方形 40"/>
          <p:cNvSpPr/>
          <p:nvPr/>
        </p:nvSpPr>
        <p:spPr>
          <a:xfrm>
            <a:off x="696144" y="1917328"/>
            <a:ext cx="576000" cy="2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取扱中止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272208" y="1917328"/>
            <a:ext cx="936000" cy="2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検索キー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3" name="正方形/長方形 42"/>
          <p:cNvSpPr/>
          <p:nvPr/>
        </p:nvSpPr>
        <p:spPr>
          <a:xfrm>
            <a:off x="2208416" y="1917328"/>
            <a:ext cx="1296000" cy="2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品目名称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4" name="正方形/長方形 43"/>
          <p:cNvSpPr/>
          <p:nvPr/>
        </p:nvSpPr>
        <p:spPr>
          <a:xfrm>
            <a:off x="3504560" y="1917328"/>
            <a:ext cx="936000" cy="2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利用可能数量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5" name="正方形/長方形 44"/>
          <p:cNvSpPr/>
          <p:nvPr/>
        </p:nvSpPr>
        <p:spPr>
          <a:xfrm>
            <a:off x="4440664" y="1917328"/>
            <a:ext cx="936000" cy="2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手持在庫数量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>
          <a:xfrm>
            <a:off x="5376768" y="1917328"/>
            <a:ext cx="936000" cy="2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引当</a:t>
            </a:r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数量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7" name="正方形/長方形 46"/>
          <p:cNvSpPr/>
          <p:nvPr/>
        </p:nvSpPr>
        <p:spPr>
          <a:xfrm>
            <a:off x="6312872" y="1917328"/>
            <a:ext cx="936000" cy="2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発注</a:t>
            </a:r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数量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48" name="正方形/長方形 47"/>
          <p:cNvSpPr/>
          <p:nvPr/>
        </p:nvSpPr>
        <p:spPr>
          <a:xfrm>
            <a:off x="7248872" y="1917328"/>
            <a:ext cx="2015778" cy="216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</a:t>
            </a:r>
          </a:p>
        </p:txBody>
      </p:sp>
      <p:sp>
        <p:nvSpPr>
          <p:cNvPr id="49" name="正方形/長方形 48"/>
          <p:cNvSpPr/>
          <p:nvPr/>
        </p:nvSpPr>
        <p:spPr>
          <a:xfrm>
            <a:off x="336104" y="692869"/>
            <a:ext cx="8928992" cy="1224656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lang="ja-JP" altLang="en-US" dirty="0"/>
          </a:p>
        </p:txBody>
      </p:sp>
      <p:sp>
        <p:nvSpPr>
          <p:cNvPr id="50" name="1 つの角を丸めた四角形 49"/>
          <p:cNvSpPr/>
          <p:nvPr/>
        </p:nvSpPr>
        <p:spPr>
          <a:xfrm>
            <a:off x="336104" y="404664"/>
            <a:ext cx="1440000" cy="288000"/>
          </a:xfrm>
          <a:prstGeom prst="snipRoundRect">
            <a:avLst/>
          </a:prstGeom>
          <a:solidFill>
            <a:schemeClr val="bg1"/>
          </a:solidFill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品目情報</a:t>
            </a:r>
            <a:endParaRPr lang="ja-JP" altLang="en-US" sz="105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1415960" y="1053256"/>
            <a:ext cx="1440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2" name="正方形/長方形 51"/>
          <p:cNvSpPr/>
          <p:nvPr/>
        </p:nvSpPr>
        <p:spPr>
          <a:xfrm>
            <a:off x="336104" y="1053256"/>
            <a:ext cx="1080000" cy="216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SKU</a:t>
            </a:r>
            <a:endParaRPr lang="ja-JP" altLang="en-US" sz="80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3" name="正方形/長方形 52"/>
          <p:cNvSpPr/>
          <p:nvPr/>
        </p:nvSpPr>
        <p:spPr>
          <a:xfrm>
            <a:off x="3936240" y="1053232"/>
            <a:ext cx="1440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倉庫</a:t>
            </a:r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2856384" y="1053232"/>
            <a:ext cx="1080000" cy="216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ja-JP" altLang="en-US" sz="800" dirty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倉庫</a:t>
            </a:r>
          </a:p>
        </p:txBody>
      </p:sp>
      <p:sp>
        <p:nvSpPr>
          <p:cNvPr id="55" name="正方形/長方形 54"/>
          <p:cNvSpPr/>
          <p:nvPr/>
        </p:nvSpPr>
        <p:spPr>
          <a:xfrm>
            <a:off x="6456814" y="1053232"/>
            <a:ext cx="1440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6" name="正方形/長方形 55"/>
          <p:cNvSpPr/>
          <p:nvPr/>
        </p:nvSpPr>
        <p:spPr>
          <a:xfrm>
            <a:off x="5376958" y="1053232"/>
            <a:ext cx="1080000" cy="216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ja-JP" altLang="en-US" sz="800" dirty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仕入先</a:t>
            </a:r>
          </a:p>
        </p:txBody>
      </p:sp>
      <p:sp>
        <p:nvSpPr>
          <p:cNvPr id="57" name="正方形/長方形 56"/>
          <p:cNvSpPr/>
          <p:nvPr/>
        </p:nvSpPr>
        <p:spPr>
          <a:xfrm>
            <a:off x="1415960" y="765200"/>
            <a:ext cx="1440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58" name="正方形/長方形 57"/>
          <p:cNvSpPr/>
          <p:nvPr/>
        </p:nvSpPr>
        <p:spPr>
          <a:xfrm>
            <a:off x="336104" y="765200"/>
            <a:ext cx="1080000" cy="216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ja-JP" altLang="en-US" sz="80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検索キー</a:t>
            </a:r>
            <a:endParaRPr lang="ja-JP" altLang="en-US" sz="80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59" name="正方形/長方形 58"/>
          <p:cNvSpPr/>
          <p:nvPr/>
        </p:nvSpPr>
        <p:spPr>
          <a:xfrm>
            <a:off x="3936240" y="765176"/>
            <a:ext cx="1440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正方形/長方形 59"/>
          <p:cNvSpPr/>
          <p:nvPr/>
        </p:nvSpPr>
        <p:spPr>
          <a:xfrm>
            <a:off x="2856384" y="765176"/>
            <a:ext cx="1080000" cy="216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ja-JP" altLang="en-US" sz="800" dirty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名称</a:t>
            </a:r>
          </a:p>
        </p:txBody>
      </p:sp>
      <p:sp>
        <p:nvSpPr>
          <p:cNvPr id="61" name="正方形/長方形 60"/>
          <p:cNvSpPr/>
          <p:nvPr/>
        </p:nvSpPr>
        <p:spPr>
          <a:xfrm>
            <a:off x="6456520" y="765224"/>
            <a:ext cx="1440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2" name="正方形/長方形 61"/>
          <p:cNvSpPr/>
          <p:nvPr/>
        </p:nvSpPr>
        <p:spPr>
          <a:xfrm>
            <a:off x="5376664" y="765224"/>
            <a:ext cx="1080000" cy="216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JAN/UPC/EAN</a:t>
            </a:r>
            <a:endParaRPr lang="ja-JP" altLang="en-US" sz="80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63" name="正方形/長方形 62"/>
          <p:cNvSpPr/>
          <p:nvPr/>
        </p:nvSpPr>
        <p:spPr>
          <a:xfrm>
            <a:off x="1415960" y="1629320"/>
            <a:ext cx="1440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4" name="正方形/長方形 63"/>
          <p:cNvSpPr/>
          <p:nvPr/>
        </p:nvSpPr>
        <p:spPr>
          <a:xfrm>
            <a:off x="336104" y="1629320"/>
            <a:ext cx="1080000" cy="216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ja-JP" altLang="en-US" sz="80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品目カテゴリ</a:t>
            </a:r>
            <a:endParaRPr lang="ja-JP" altLang="en-US" sz="80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65" name="正方形/長方形 64"/>
          <p:cNvSpPr/>
          <p:nvPr/>
        </p:nvSpPr>
        <p:spPr>
          <a:xfrm>
            <a:off x="1415960" y="1341264"/>
            <a:ext cx="1440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6" name="正方形/長方形 65"/>
          <p:cNvSpPr/>
          <p:nvPr/>
        </p:nvSpPr>
        <p:spPr>
          <a:xfrm>
            <a:off x="336104" y="1341264"/>
            <a:ext cx="1080000" cy="216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ja-JP" altLang="en-US" sz="80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属性セット</a:t>
            </a:r>
            <a:endParaRPr lang="ja-JP" altLang="en-US" sz="80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67" name="正方形/長方形 66"/>
          <p:cNvSpPr/>
          <p:nvPr/>
        </p:nvSpPr>
        <p:spPr>
          <a:xfrm>
            <a:off x="6456520" y="1341288"/>
            <a:ext cx="1440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8" name="正方形/長方形 67"/>
          <p:cNvSpPr/>
          <p:nvPr/>
        </p:nvSpPr>
        <p:spPr>
          <a:xfrm>
            <a:off x="5376664" y="1341288"/>
            <a:ext cx="1080000" cy="216000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ja-JP" altLang="en-US" sz="80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プライスリストバージョン</a:t>
            </a:r>
            <a:endParaRPr lang="ja-JP" altLang="en-US" sz="80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69" name="正方形/長方形 68"/>
          <p:cNvSpPr/>
          <p:nvPr/>
        </p:nvSpPr>
        <p:spPr>
          <a:xfrm>
            <a:off x="8185096" y="792496"/>
            <a:ext cx="144000" cy="144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marL="171450" indent="-171450">
              <a:buFont typeface="Wingdings" panose="05000000000000000000" pitchFamily="2" charset="2"/>
              <a:buChar char="ü"/>
            </a:pPr>
            <a:r>
              <a:rPr lang="en-US" altLang="ja-JP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 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70" name="正方形/長方形 69"/>
          <p:cNvSpPr/>
          <p:nvPr/>
        </p:nvSpPr>
        <p:spPr>
          <a:xfrm>
            <a:off x="8329112" y="765200"/>
            <a:ext cx="935984" cy="216024"/>
          </a:xfrm>
          <a:prstGeom prst="rect">
            <a:avLst/>
          </a:prstGeom>
          <a:noFill/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en-US" altLang="ja-JP" sz="80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AND/</a:t>
            </a:r>
            <a:r>
              <a:rPr lang="en-US" altLang="ja-JP" sz="80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OR</a:t>
            </a:r>
            <a:endParaRPr lang="ja-JP" altLang="en-US" sz="80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71" name="正方形/長方形 70"/>
          <p:cNvSpPr/>
          <p:nvPr/>
        </p:nvSpPr>
        <p:spPr>
          <a:xfrm>
            <a:off x="5160664" y="1053232"/>
            <a:ext cx="21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</a:t>
            </a:r>
          </a:p>
        </p:txBody>
      </p:sp>
      <p:sp>
        <p:nvSpPr>
          <p:cNvPr id="72" name="正方形/長方形 71"/>
          <p:cNvSpPr/>
          <p:nvPr/>
        </p:nvSpPr>
        <p:spPr>
          <a:xfrm>
            <a:off x="7680944" y="1341288"/>
            <a:ext cx="21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</a:t>
            </a:r>
          </a:p>
        </p:txBody>
      </p:sp>
      <p:sp>
        <p:nvSpPr>
          <p:cNvPr id="73" name="正方形/長方形 72"/>
          <p:cNvSpPr/>
          <p:nvPr/>
        </p:nvSpPr>
        <p:spPr>
          <a:xfrm>
            <a:off x="2640384" y="1341264"/>
            <a:ext cx="21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</a:t>
            </a:r>
          </a:p>
        </p:txBody>
      </p:sp>
      <p:sp>
        <p:nvSpPr>
          <p:cNvPr id="74" name="正方形/長方形 73"/>
          <p:cNvSpPr/>
          <p:nvPr/>
        </p:nvSpPr>
        <p:spPr>
          <a:xfrm>
            <a:off x="2640360" y="1629320"/>
            <a:ext cx="21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▼</a:t>
            </a:r>
          </a:p>
        </p:txBody>
      </p:sp>
      <p:pic>
        <p:nvPicPr>
          <p:cNvPr id="75" name="図 7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7579" y="981224"/>
            <a:ext cx="279365" cy="279365"/>
          </a:xfrm>
          <a:prstGeom prst="rect">
            <a:avLst/>
          </a:prstGeom>
        </p:spPr>
      </p:pic>
      <p:sp>
        <p:nvSpPr>
          <p:cNvPr id="76" name="正方形/長方形 75"/>
          <p:cNvSpPr/>
          <p:nvPr/>
        </p:nvSpPr>
        <p:spPr>
          <a:xfrm>
            <a:off x="336104" y="3501504"/>
            <a:ext cx="8928100" cy="360000"/>
          </a:xfrm>
          <a:prstGeom prst="rect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77" name="1 つの角を丸めた四角形 76"/>
          <p:cNvSpPr/>
          <p:nvPr/>
        </p:nvSpPr>
        <p:spPr>
          <a:xfrm>
            <a:off x="1882180" y="3645480"/>
            <a:ext cx="900088" cy="216024"/>
          </a:xfrm>
          <a:prstGeom prst="snipRound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ja-JP" altLang="en-US" sz="1050" dirty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説明</a:t>
            </a:r>
          </a:p>
        </p:txBody>
      </p:sp>
      <p:sp>
        <p:nvSpPr>
          <p:cNvPr id="78" name="正方形/長方形 77"/>
          <p:cNvSpPr/>
          <p:nvPr/>
        </p:nvSpPr>
        <p:spPr>
          <a:xfrm>
            <a:off x="336104" y="3213504"/>
            <a:ext cx="8928100" cy="288000"/>
          </a:xfrm>
          <a:prstGeom prst="rect">
            <a:avLst/>
          </a:prstGeom>
          <a:solidFill>
            <a:schemeClr val="bg1">
              <a:lumMod val="95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r>
              <a:rPr lang="ja-JP" altLang="en-US" sz="1200" dirty="0">
                <a:solidFill>
                  <a:schemeClr val="tx1"/>
                </a:solidFill>
              </a:rPr>
              <a:t>他</a:t>
            </a:r>
            <a:r>
              <a:rPr lang="ja-JP" altLang="en-US" sz="1200" dirty="0" smtClean="0">
                <a:solidFill>
                  <a:schemeClr val="tx1"/>
                </a:solidFill>
              </a:rPr>
              <a:t>の倉庫で利用可能な在庫</a:t>
            </a:r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79" name="1 つの角を丸めた四角形 78"/>
          <p:cNvSpPr/>
          <p:nvPr/>
        </p:nvSpPr>
        <p:spPr>
          <a:xfrm>
            <a:off x="2818284" y="3645520"/>
            <a:ext cx="1151864" cy="216024"/>
          </a:xfrm>
          <a:prstGeom prst="snipRound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代理人（代替品）</a:t>
            </a:r>
            <a:endParaRPr lang="ja-JP" altLang="en-US" sz="105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0" name="1 つの角を丸めた四角形 79"/>
          <p:cNvSpPr/>
          <p:nvPr/>
        </p:nvSpPr>
        <p:spPr>
          <a:xfrm>
            <a:off x="4004584" y="3645520"/>
            <a:ext cx="1151864" cy="216024"/>
          </a:xfrm>
          <a:prstGeom prst="snipRound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関連</a:t>
            </a:r>
            <a:r>
              <a:rPr lang="ja-JP" altLang="en-US" sz="1050" dirty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品目</a:t>
            </a:r>
          </a:p>
        </p:txBody>
      </p:sp>
      <p:sp>
        <p:nvSpPr>
          <p:cNvPr id="81" name="1 つの角を丸めた四角形 80"/>
          <p:cNvSpPr/>
          <p:nvPr/>
        </p:nvSpPr>
        <p:spPr>
          <a:xfrm>
            <a:off x="5194812" y="3645520"/>
            <a:ext cx="1151864" cy="216024"/>
          </a:xfrm>
          <a:prstGeom prst="snipRound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引当と発注状況</a:t>
            </a:r>
            <a:endParaRPr lang="ja-JP" altLang="en-US" sz="105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2" name="1 つの角を丸めた四角形 81"/>
          <p:cNvSpPr/>
          <p:nvPr/>
        </p:nvSpPr>
        <p:spPr>
          <a:xfrm>
            <a:off x="6382692" y="3645520"/>
            <a:ext cx="900088" cy="216024"/>
          </a:xfrm>
          <a:prstGeom prst="snipRoundRect">
            <a:avLst/>
          </a:prstGeom>
          <a:solidFill>
            <a:schemeClr val="bg1"/>
          </a:solidFill>
          <a:ln w="127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価格</a:t>
            </a:r>
            <a:endParaRPr lang="ja-JP" altLang="en-US" sz="105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3" name="正方形/長方形 82"/>
          <p:cNvSpPr/>
          <p:nvPr/>
        </p:nvSpPr>
        <p:spPr>
          <a:xfrm>
            <a:off x="336996" y="1917329"/>
            <a:ext cx="8928100" cy="4176464"/>
          </a:xfrm>
          <a:prstGeom prst="rect">
            <a:avLst/>
          </a:prstGeom>
          <a:noFill/>
          <a:ln w="254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85" name="正方形/長方形 84"/>
          <p:cNvSpPr/>
          <p:nvPr/>
        </p:nvSpPr>
        <p:spPr>
          <a:xfrm>
            <a:off x="408112" y="3933552"/>
            <a:ext cx="8784600" cy="1512168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6" name="正方形/長方形 85"/>
          <p:cNvSpPr/>
          <p:nvPr/>
        </p:nvSpPr>
        <p:spPr>
          <a:xfrm>
            <a:off x="408112" y="4149576"/>
            <a:ext cx="129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倉庫</a:t>
            </a:r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7" name="正方形/長方形 86"/>
          <p:cNvSpPr/>
          <p:nvPr/>
        </p:nvSpPr>
        <p:spPr>
          <a:xfrm>
            <a:off x="1705252" y="4149576"/>
            <a:ext cx="129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511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8" name="正方形/長方形 87"/>
          <p:cNvSpPr/>
          <p:nvPr/>
        </p:nvSpPr>
        <p:spPr>
          <a:xfrm>
            <a:off x="3001396" y="4149576"/>
            <a:ext cx="93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512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89" name="正方形/長方形 88"/>
          <p:cNvSpPr/>
          <p:nvPr/>
        </p:nvSpPr>
        <p:spPr>
          <a:xfrm>
            <a:off x="3937396" y="4149576"/>
            <a:ext cx="93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0" name="正方形/長方形 89"/>
          <p:cNvSpPr/>
          <p:nvPr/>
        </p:nvSpPr>
        <p:spPr>
          <a:xfrm>
            <a:off x="4873500" y="4149576"/>
            <a:ext cx="93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1" name="正方形/長方形 90"/>
          <p:cNvSpPr/>
          <p:nvPr/>
        </p:nvSpPr>
        <p:spPr>
          <a:xfrm>
            <a:off x="5808712" y="4149576"/>
            <a:ext cx="3384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2" name="正方形/長方形 91"/>
          <p:cNvSpPr/>
          <p:nvPr/>
        </p:nvSpPr>
        <p:spPr>
          <a:xfrm>
            <a:off x="408112" y="4365600"/>
            <a:ext cx="129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倉庫</a:t>
            </a:r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B(</a:t>
            </a:r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返品用倉庫</a:t>
            </a:r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)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3" name="正方形/長方形 92"/>
          <p:cNvSpPr/>
          <p:nvPr/>
        </p:nvSpPr>
        <p:spPr>
          <a:xfrm>
            <a:off x="1705252" y="4365600"/>
            <a:ext cx="129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4" name="正方形/長方形 93"/>
          <p:cNvSpPr/>
          <p:nvPr/>
        </p:nvSpPr>
        <p:spPr>
          <a:xfrm>
            <a:off x="3001396" y="4365600"/>
            <a:ext cx="93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9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5" name="正方形/長方形 94"/>
          <p:cNvSpPr/>
          <p:nvPr/>
        </p:nvSpPr>
        <p:spPr>
          <a:xfrm>
            <a:off x="3937396" y="4365600"/>
            <a:ext cx="93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6" name="正方形/長方形 95"/>
          <p:cNvSpPr/>
          <p:nvPr/>
        </p:nvSpPr>
        <p:spPr>
          <a:xfrm>
            <a:off x="4873500" y="4365600"/>
            <a:ext cx="93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7" name="正方形/長方形 96"/>
          <p:cNvSpPr/>
          <p:nvPr/>
        </p:nvSpPr>
        <p:spPr>
          <a:xfrm>
            <a:off x="5808712" y="4365600"/>
            <a:ext cx="3384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8" name="正方形/長方形 97"/>
          <p:cNvSpPr/>
          <p:nvPr/>
        </p:nvSpPr>
        <p:spPr>
          <a:xfrm>
            <a:off x="408112" y="3933552"/>
            <a:ext cx="1296000" cy="216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倉庫</a:t>
            </a:r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(W)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99" name="正方形/長方形 98"/>
          <p:cNvSpPr/>
          <p:nvPr/>
        </p:nvSpPr>
        <p:spPr>
          <a:xfrm>
            <a:off x="1705252" y="3933552"/>
            <a:ext cx="1296000" cy="216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使用可能</a:t>
            </a:r>
          </a:p>
        </p:txBody>
      </p:sp>
      <p:sp>
        <p:nvSpPr>
          <p:cNvPr id="100" name="正方形/長方形 99"/>
          <p:cNvSpPr/>
          <p:nvPr/>
        </p:nvSpPr>
        <p:spPr>
          <a:xfrm>
            <a:off x="3001396" y="3933552"/>
            <a:ext cx="936000" cy="216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手持在庫数量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1" name="正方形/長方形 100"/>
          <p:cNvSpPr/>
          <p:nvPr/>
        </p:nvSpPr>
        <p:spPr>
          <a:xfrm>
            <a:off x="3937396" y="3933552"/>
            <a:ext cx="936000" cy="216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引当数量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2" name="正方形/長方形 101"/>
          <p:cNvSpPr/>
          <p:nvPr/>
        </p:nvSpPr>
        <p:spPr>
          <a:xfrm>
            <a:off x="4873500" y="3933552"/>
            <a:ext cx="936000" cy="216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注文数量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3" name="正方形/長方形 102"/>
          <p:cNvSpPr/>
          <p:nvPr/>
        </p:nvSpPr>
        <p:spPr>
          <a:xfrm>
            <a:off x="5808712" y="3933552"/>
            <a:ext cx="3384000" cy="2160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4" name="正方形/長方形 103"/>
          <p:cNvSpPr/>
          <p:nvPr/>
        </p:nvSpPr>
        <p:spPr>
          <a:xfrm>
            <a:off x="408112" y="4581624"/>
            <a:ext cx="129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店舗</a:t>
            </a:r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A</a:t>
            </a:r>
            <a:r>
              <a:rPr lang="ja-JP" altLang="en-US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倉庫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5" name="正方形/長方形 104"/>
          <p:cNvSpPr/>
          <p:nvPr/>
        </p:nvSpPr>
        <p:spPr>
          <a:xfrm>
            <a:off x="1705252" y="4581624"/>
            <a:ext cx="129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300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6" name="正方形/長方形 105"/>
          <p:cNvSpPr/>
          <p:nvPr/>
        </p:nvSpPr>
        <p:spPr>
          <a:xfrm>
            <a:off x="3001396" y="4581624"/>
            <a:ext cx="93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300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7" name="正方形/長方形 106"/>
          <p:cNvSpPr/>
          <p:nvPr/>
        </p:nvSpPr>
        <p:spPr>
          <a:xfrm>
            <a:off x="3937396" y="4581624"/>
            <a:ext cx="93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8" name="正方形/長方形 107"/>
          <p:cNvSpPr/>
          <p:nvPr/>
        </p:nvSpPr>
        <p:spPr>
          <a:xfrm>
            <a:off x="4873500" y="4581624"/>
            <a:ext cx="936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09" name="正方形/長方形 108"/>
          <p:cNvSpPr/>
          <p:nvPr/>
        </p:nvSpPr>
        <p:spPr>
          <a:xfrm>
            <a:off x="5808712" y="4581624"/>
            <a:ext cx="3384000" cy="216000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0" name="正方形/長方形 109"/>
          <p:cNvSpPr/>
          <p:nvPr/>
        </p:nvSpPr>
        <p:spPr>
          <a:xfrm>
            <a:off x="408112" y="4797648"/>
            <a:ext cx="129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Σ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1" name="正方形/長方形 110"/>
          <p:cNvSpPr/>
          <p:nvPr/>
        </p:nvSpPr>
        <p:spPr>
          <a:xfrm>
            <a:off x="1705252" y="4797648"/>
            <a:ext cx="129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820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2" name="正方形/長方形 111"/>
          <p:cNvSpPr/>
          <p:nvPr/>
        </p:nvSpPr>
        <p:spPr>
          <a:xfrm>
            <a:off x="3001396" y="4797648"/>
            <a:ext cx="93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821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3" name="正方形/長方形 112"/>
          <p:cNvSpPr/>
          <p:nvPr/>
        </p:nvSpPr>
        <p:spPr>
          <a:xfrm>
            <a:off x="3937396" y="4797648"/>
            <a:ext cx="93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1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4" name="正方形/長方形 113"/>
          <p:cNvSpPr/>
          <p:nvPr/>
        </p:nvSpPr>
        <p:spPr>
          <a:xfrm>
            <a:off x="4873500" y="4797648"/>
            <a:ext cx="936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r"/>
            <a:r>
              <a:rPr lang="en-US" altLang="ja-JP" sz="800" dirty="0" smtClean="0">
                <a:solidFill>
                  <a:schemeClr val="tx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0</a:t>
            </a:r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5" name="正方形/長方形 114"/>
          <p:cNvSpPr/>
          <p:nvPr/>
        </p:nvSpPr>
        <p:spPr>
          <a:xfrm>
            <a:off x="5808712" y="4797648"/>
            <a:ext cx="3384000" cy="216000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45713" rIns="36000" bIns="45713" rtlCol="0" anchor="ctr"/>
          <a:lstStyle/>
          <a:p>
            <a:pPr algn="ctr"/>
            <a:endParaRPr lang="ja-JP" altLang="en-US" sz="800" dirty="0">
              <a:solidFill>
                <a:schemeClr val="tx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6" name="AutoShape 88"/>
          <p:cNvSpPr>
            <a:spLocks noChangeArrowheads="1"/>
          </p:cNvSpPr>
          <p:nvPr/>
        </p:nvSpPr>
        <p:spPr bwMode="auto">
          <a:xfrm>
            <a:off x="406822" y="5589736"/>
            <a:ext cx="720000" cy="360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>
                  <a:lumMod val="75000"/>
                </a:schemeClr>
              </a:gs>
              <a:gs pos="17999">
                <a:schemeClr val="bg1">
                  <a:lumMod val="85000"/>
                </a:schemeClr>
              </a:gs>
              <a:gs pos="36000">
                <a:schemeClr val="bg1">
                  <a:lumMod val="95000"/>
                </a:schemeClr>
              </a:gs>
              <a:gs pos="61000">
                <a:schemeClr val="bg1">
                  <a:lumMod val="95000"/>
                </a:schemeClr>
              </a:gs>
              <a:gs pos="82001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rgbClr val="96969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 sz="1200" dirty="0">
              <a:solidFill>
                <a:srgbClr val="000066"/>
              </a:solidFill>
            </a:endParaRPr>
          </a:p>
        </p:txBody>
      </p:sp>
      <p:pic>
        <p:nvPicPr>
          <p:cNvPr id="117" name="図 11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2047" y="5661744"/>
            <a:ext cx="209550" cy="209550"/>
          </a:xfrm>
          <a:prstGeom prst="rect">
            <a:avLst/>
          </a:prstGeom>
        </p:spPr>
      </p:pic>
      <p:sp>
        <p:nvSpPr>
          <p:cNvPr id="118" name="AutoShape 88"/>
          <p:cNvSpPr>
            <a:spLocks noChangeArrowheads="1"/>
          </p:cNvSpPr>
          <p:nvPr/>
        </p:nvSpPr>
        <p:spPr bwMode="auto">
          <a:xfrm>
            <a:off x="1200200" y="5589736"/>
            <a:ext cx="720000" cy="360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>
                  <a:lumMod val="75000"/>
                </a:schemeClr>
              </a:gs>
              <a:gs pos="17999">
                <a:schemeClr val="bg1">
                  <a:lumMod val="85000"/>
                </a:schemeClr>
              </a:gs>
              <a:gs pos="36000">
                <a:schemeClr val="bg1">
                  <a:lumMod val="95000"/>
                </a:schemeClr>
              </a:gs>
              <a:gs pos="61000">
                <a:schemeClr val="bg1">
                  <a:lumMod val="95000"/>
                </a:schemeClr>
              </a:gs>
              <a:gs pos="82001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rgbClr val="96969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 sz="1200" dirty="0">
              <a:solidFill>
                <a:srgbClr val="000066"/>
              </a:solidFill>
            </a:endParaRPr>
          </a:p>
        </p:txBody>
      </p:sp>
      <p:pic>
        <p:nvPicPr>
          <p:cNvPr id="119" name="図 1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960" y="5645988"/>
            <a:ext cx="279365" cy="279365"/>
          </a:xfrm>
          <a:prstGeom prst="rect">
            <a:avLst/>
          </a:prstGeom>
        </p:spPr>
      </p:pic>
      <p:sp>
        <p:nvSpPr>
          <p:cNvPr id="120" name="AutoShape 88"/>
          <p:cNvSpPr>
            <a:spLocks noChangeArrowheads="1"/>
          </p:cNvSpPr>
          <p:nvPr/>
        </p:nvSpPr>
        <p:spPr bwMode="auto">
          <a:xfrm>
            <a:off x="1992288" y="5589736"/>
            <a:ext cx="720000" cy="360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>
                  <a:lumMod val="75000"/>
                </a:schemeClr>
              </a:gs>
              <a:gs pos="17999">
                <a:schemeClr val="bg1">
                  <a:lumMod val="85000"/>
                </a:schemeClr>
              </a:gs>
              <a:gs pos="36000">
                <a:schemeClr val="bg1">
                  <a:lumMod val="95000"/>
                </a:schemeClr>
              </a:gs>
              <a:gs pos="61000">
                <a:schemeClr val="bg1">
                  <a:lumMod val="95000"/>
                </a:schemeClr>
              </a:gs>
              <a:gs pos="82001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rgbClr val="96969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 sz="1200" dirty="0">
              <a:solidFill>
                <a:srgbClr val="000066"/>
              </a:solidFill>
            </a:endParaRPr>
          </a:p>
        </p:txBody>
      </p:sp>
      <p:pic>
        <p:nvPicPr>
          <p:cNvPr id="121" name="図 1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8208" y="5654749"/>
            <a:ext cx="223539" cy="223539"/>
          </a:xfrm>
          <a:prstGeom prst="rect">
            <a:avLst/>
          </a:prstGeom>
        </p:spPr>
      </p:pic>
      <p:sp>
        <p:nvSpPr>
          <p:cNvPr id="122" name="AutoShape 88"/>
          <p:cNvSpPr>
            <a:spLocks noChangeArrowheads="1"/>
          </p:cNvSpPr>
          <p:nvPr/>
        </p:nvSpPr>
        <p:spPr bwMode="auto">
          <a:xfrm>
            <a:off x="2784376" y="5589736"/>
            <a:ext cx="720000" cy="360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>
                  <a:lumMod val="75000"/>
                </a:schemeClr>
              </a:gs>
              <a:gs pos="17999">
                <a:schemeClr val="bg1">
                  <a:lumMod val="85000"/>
                </a:schemeClr>
              </a:gs>
              <a:gs pos="36000">
                <a:schemeClr val="bg1">
                  <a:lumMod val="95000"/>
                </a:schemeClr>
              </a:gs>
              <a:gs pos="61000">
                <a:schemeClr val="bg1">
                  <a:lumMod val="95000"/>
                </a:schemeClr>
              </a:gs>
              <a:gs pos="82001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rgbClr val="96969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 sz="1200" dirty="0">
              <a:solidFill>
                <a:srgbClr val="000066"/>
              </a:solidFill>
            </a:endParaRPr>
          </a:p>
        </p:txBody>
      </p:sp>
      <p:pic>
        <p:nvPicPr>
          <p:cNvPr id="123" name="図 122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09067" y="5626937"/>
            <a:ext cx="279365" cy="279365"/>
          </a:xfrm>
          <a:prstGeom prst="rect">
            <a:avLst/>
          </a:prstGeom>
        </p:spPr>
      </p:pic>
      <p:sp>
        <p:nvSpPr>
          <p:cNvPr id="124" name="AutoShape 88"/>
          <p:cNvSpPr>
            <a:spLocks noChangeArrowheads="1"/>
          </p:cNvSpPr>
          <p:nvPr/>
        </p:nvSpPr>
        <p:spPr bwMode="auto">
          <a:xfrm>
            <a:off x="8473088" y="5589736"/>
            <a:ext cx="720000" cy="360000"/>
          </a:xfrm>
          <a:prstGeom prst="roundRect">
            <a:avLst>
              <a:gd name="adj" fmla="val 16667"/>
            </a:avLst>
          </a:prstGeom>
          <a:gradFill rotWithShape="0">
            <a:gsLst>
              <a:gs pos="0">
                <a:schemeClr val="bg1">
                  <a:lumMod val="75000"/>
                </a:schemeClr>
              </a:gs>
              <a:gs pos="17999">
                <a:schemeClr val="bg1">
                  <a:lumMod val="85000"/>
                </a:schemeClr>
              </a:gs>
              <a:gs pos="36000">
                <a:schemeClr val="bg1">
                  <a:lumMod val="95000"/>
                </a:schemeClr>
              </a:gs>
              <a:gs pos="61000">
                <a:schemeClr val="bg1">
                  <a:lumMod val="95000"/>
                </a:schemeClr>
              </a:gs>
              <a:gs pos="82001">
                <a:schemeClr val="bg1">
                  <a:lumMod val="85000"/>
                </a:schemeClr>
              </a:gs>
              <a:gs pos="100000">
                <a:schemeClr val="bg1">
                  <a:lumMod val="75000"/>
                </a:schemeClr>
              </a:gs>
            </a:gsLst>
            <a:lin ang="5400000" scaled="0"/>
          </a:gradFill>
          <a:ln w="9525">
            <a:solidFill>
              <a:srgbClr val="969696"/>
            </a:solidFill>
            <a:round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ja-JP" altLang="en-US" sz="1200" dirty="0">
              <a:solidFill>
                <a:srgbClr val="000066"/>
              </a:solidFill>
            </a:endParaRPr>
          </a:p>
        </p:txBody>
      </p:sp>
      <p:pic>
        <p:nvPicPr>
          <p:cNvPr id="125" name="図 1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35762" y="5671269"/>
            <a:ext cx="209550" cy="209550"/>
          </a:xfrm>
          <a:prstGeom prst="rect">
            <a:avLst/>
          </a:prstGeom>
        </p:spPr>
      </p:pic>
      <p:sp>
        <p:nvSpPr>
          <p:cNvPr id="133" name="1 つの角を丸めた四角形 132"/>
          <p:cNvSpPr/>
          <p:nvPr/>
        </p:nvSpPr>
        <p:spPr>
          <a:xfrm>
            <a:off x="416496" y="3563491"/>
            <a:ext cx="1440000" cy="307042"/>
          </a:xfrm>
          <a:prstGeom prst="snipRound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endParaRPr lang="ja-JP" altLang="en-US" sz="105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  <p:sp>
        <p:nvSpPr>
          <p:cNvPr id="84" name="1 つの角を丸めた四角形 83"/>
          <p:cNvSpPr/>
          <p:nvPr/>
        </p:nvSpPr>
        <p:spPr>
          <a:xfrm>
            <a:off x="436847" y="3592562"/>
            <a:ext cx="1418400" cy="307042"/>
          </a:xfrm>
          <a:prstGeom prst="snipRound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26" tIns="45713" rIns="91426" bIns="45713" rtlCol="0" anchor="ctr"/>
          <a:lstStyle/>
          <a:p>
            <a:pPr algn="ctr"/>
            <a:r>
              <a:rPr lang="ja-JP" altLang="en-US" sz="105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倉庫（</a:t>
            </a:r>
            <a:r>
              <a:rPr lang="en-US" altLang="ja-JP" sz="105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W</a:t>
            </a:r>
            <a:r>
              <a:rPr lang="ja-JP" altLang="en-US" sz="1050" dirty="0" smtClean="0">
                <a:solidFill>
                  <a:schemeClr val="tx1"/>
                </a:solidFill>
                <a:latin typeface="HGPｺﾞｼｯｸM" pitchFamily="50" charset="-128"/>
                <a:ea typeface="HGPｺﾞｼｯｸM" pitchFamily="50" charset="-128"/>
              </a:rPr>
              <a:t>）</a:t>
            </a:r>
            <a:endParaRPr lang="ja-JP" altLang="en-US" sz="1050" dirty="0">
              <a:solidFill>
                <a:schemeClr val="tx1"/>
              </a:solidFill>
              <a:latin typeface="HGPｺﾞｼｯｸM" pitchFamily="50" charset="-128"/>
              <a:ea typeface="HGPｺﾞｼｯｸM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92666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154</Words>
  <Application>Microsoft Office PowerPoint</Application>
  <PresentationFormat>A4 210 x 297 mm</PresentationFormat>
  <Paragraphs>93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Hagiwara</dc:creator>
  <cp:lastModifiedBy>hagi</cp:lastModifiedBy>
  <cp:revision>8</cp:revision>
  <dcterms:created xsi:type="dcterms:W3CDTF">2013-10-23T06:42:29Z</dcterms:created>
  <dcterms:modified xsi:type="dcterms:W3CDTF">2013-11-23T03:44:32Z</dcterms:modified>
</cp:coreProperties>
</file>